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1" r:id="rId4"/>
    <p:sldId id="262" r:id="rId5"/>
    <p:sldId id="264" r:id="rId6"/>
    <p:sldId id="257" r:id="rId7"/>
    <p:sldId id="258" r:id="rId8"/>
    <p:sldId id="259" r:id="rId9"/>
    <p:sldId id="269" r:id="rId10"/>
    <p:sldId id="270" r:id="rId11"/>
    <p:sldId id="266" r:id="rId12"/>
    <p:sldId id="260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958"/>
    <a:srgbClr val="D1412A"/>
    <a:srgbClr val="D44500"/>
    <a:srgbClr val="0B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84" d="100"/>
          <a:sy n="84" d="100"/>
        </p:scale>
        <p:origin x="4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37B1-6EB7-4A59-B4B7-A1B673D20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B4421-E013-40C7-9550-99D2F1BD9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E5334-0E59-4C41-8F1D-98E10F93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F9852-D4EF-4AF0-8C99-495206729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19206-ACC4-46A9-9ADF-690EC397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FAC4F-2013-4CD2-A5A7-D795683A7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127" r="1482" b="71725"/>
          <a:stretch/>
        </p:blipFill>
        <p:spPr>
          <a:xfrm>
            <a:off x="0" y="0"/>
            <a:ext cx="12192000" cy="11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04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AF0E-56FE-4EE1-BFD7-B24C73CE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54E46-2693-4BB3-A89F-58E517422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72E3A-7D9F-4CE5-880D-18133877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07BC-F559-4792-B84E-307DB2EF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9FFC0-882F-4F36-9CB4-9C29AB50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AE14B-78C1-43D6-AED8-EF87666F1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D1C3D-A347-4872-9940-CADF58EB1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6D4FF-F8D6-4B73-92D9-DAF5C298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1478-4F3A-447A-8256-B8FD4E61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BF74F-61CE-4DA0-AD13-D8FADC67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032-1329-4E3D-8F1D-6C2307B8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40668-9CCE-469A-9984-7929392969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6435"/>
            <a:ext cx="10515600" cy="4351338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0BE2A1-86B9-4B38-B1BD-41845A98E5B9}"/>
              </a:ext>
            </a:extLst>
          </p:cNvPr>
          <p:cNvGrpSpPr/>
          <p:nvPr userDrawn="1"/>
        </p:nvGrpSpPr>
        <p:grpSpPr>
          <a:xfrm>
            <a:off x="0" y="1"/>
            <a:ext cx="523827" cy="6857998"/>
            <a:chOff x="0" y="1"/>
            <a:chExt cx="523827" cy="68579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1BDB56-FCF9-49D8-B593-8FBCE2A795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11994" r="95703" b="36080"/>
            <a:stretch/>
          </p:blipFill>
          <p:spPr>
            <a:xfrm>
              <a:off x="4595" y="1"/>
              <a:ext cx="519232" cy="3481138"/>
            </a:xfrm>
            <a:prstGeom prst="rect">
              <a:avLst/>
            </a:prstGeom>
            <a:ln>
              <a:solidFill>
                <a:srgbClr val="D44500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8545AB-07FE-487C-B2F7-84D320838D1C}"/>
                </a:ext>
              </a:extLst>
            </p:cNvPr>
            <p:cNvSpPr/>
            <p:nvPr userDrawn="1"/>
          </p:nvSpPr>
          <p:spPr>
            <a:xfrm>
              <a:off x="0" y="643296"/>
              <a:ext cx="523827" cy="6214703"/>
            </a:xfrm>
            <a:prstGeom prst="rect">
              <a:avLst/>
            </a:prstGeom>
            <a:solidFill>
              <a:srgbClr val="D44500"/>
            </a:solidFill>
            <a:ln>
              <a:solidFill>
                <a:srgbClr val="D44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0" u="none" kern="1200" dirty="0">
                  <a:solidFill>
                    <a:schemeClr val="lt1"/>
                  </a:solidFill>
                  <a:effectLst/>
                  <a:latin typeface="+mn-lt"/>
                  <a:ea typeface="+mn-ea"/>
                  <a:cs typeface="+mn-cs"/>
                </a:rPr>
                <a:t>2020-0108 IST 652 Scripting for Data Analysis</a:t>
              </a:r>
              <a:endParaRPr lang="en-US" sz="1100" b="1" i="0" u="none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41F2F9-243C-4D91-9756-E52BA9CC1F6A}"/>
              </a:ext>
            </a:extLst>
          </p:cNvPr>
          <p:cNvSpPr/>
          <p:nvPr userDrawn="1"/>
        </p:nvSpPr>
        <p:spPr>
          <a:xfrm>
            <a:off x="601942" y="1404087"/>
            <a:ext cx="11585463" cy="125747"/>
          </a:xfrm>
          <a:prstGeom prst="rect">
            <a:avLst/>
          </a:prstGeom>
          <a:solidFill>
            <a:srgbClr val="0B203E"/>
          </a:solidFill>
          <a:ln>
            <a:solidFill>
              <a:srgbClr val="0B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9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0BE2A1-86B9-4B38-B1BD-41845A98E5B9}"/>
              </a:ext>
            </a:extLst>
          </p:cNvPr>
          <p:cNvGrpSpPr/>
          <p:nvPr userDrawn="1"/>
        </p:nvGrpSpPr>
        <p:grpSpPr>
          <a:xfrm>
            <a:off x="0" y="1"/>
            <a:ext cx="523827" cy="6857998"/>
            <a:chOff x="0" y="1"/>
            <a:chExt cx="523827" cy="68579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1BDB56-FCF9-49D8-B593-8FBCE2A795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1994" r="95703" b="36080"/>
            <a:stretch/>
          </p:blipFill>
          <p:spPr>
            <a:xfrm>
              <a:off x="4595" y="1"/>
              <a:ext cx="519232" cy="3481138"/>
            </a:xfrm>
            <a:prstGeom prst="rect">
              <a:avLst/>
            </a:prstGeom>
            <a:ln>
              <a:solidFill>
                <a:srgbClr val="D44500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8545AB-07FE-487C-B2F7-84D320838D1C}"/>
                </a:ext>
              </a:extLst>
            </p:cNvPr>
            <p:cNvSpPr/>
            <p:nvPr userDrawn="1"/>
          </p:nvSpPr>
          <p:spPr>
            <a:xfrm>
              <a:off x="0" y="643296"/>
              <a:ext cx="523827" cy="6214703"/>
            </a:xfrm>
            <a:prstGeom prst="rect">
              <a:avLst/>
            </a:prstGeom>
            <a:solidFill>
              <a:srgbClr val="D44500"/>
            </a:solidFill>
            <a:ln>
              <a:solidFill>
                <a:srgbClr val="D44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0" kern="1200" dirty="0">
                  <a:solidFill>
                    <a:schemeClr val="lt1"/>
                  </a:solidFill>
                  <a:effectLst/>
                  <a:latin typeface="+mn-lt"/>
                  <a:ea typeface="+mn-ea"/>
                  <a:cs typeface="+mn-cs"/>
                </a:rPr>
                <a:t>2018-1004 IST 687 Applied Data Science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41F2F9-243C-4D91-9756-E52BA9CC1F6A}"/>
              </a:ext>
            </a:extLst>
          </p:cNvPr>
          <p:cNvSpPr/>
          <p:nvPr userDrawn="1"/>
        </p:nvSpPr>
        <p:spPr>
          <a:xfrm>
            <a:off x="601942" y="1690688"/>
            <a:ext cx="11585463" cy="125747"/>
          </a:xfrm>
          <a:prstGeom prst="rect">
            <a:avLst/>
          </a:prstGeom>
          <a:solidFill>
            <a:srgbClr val="0B203E"/>
          </a:solidFill>
          <a:ln>
            <a:solidFill>
              <a:srgbClr val="0B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935651-C04F-4CF5-94F6-42E12D2E5981}"/>
              </a:ext>
            </a:extLst>
          </p:cNvPr>
          <p:cNvSpPr/>
          <p:nvPr userDrawn="1"/>
        </p:nvSpPr>
        <p:spPr>
          <a:xfrm>
            <a:off x="933735" y="2733606"/>
            <a:ext cx="10515600" cy="2810155"/>
          </a:xfrm>
          <a:prstGeom prst="rect">
            <a:avLst/>
          </a:prstGeom>
          <a:solidFill>
            <a:srgbClr val="D44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4418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F7A1-0A02-4D93-AFB9-44EA2C44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C356-FE66-422E-A1D5-DD69C6AE0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0D6A3-A35C-4DB9-88A9-6F0D42BDC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A4AFC-D736-4165-B0FA-513C36F9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B1526-F9C3-4F45-A0D7-A82875E5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55201-52AB-41EC-AD40-F1279ED8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BCC0-1119-49E3-8637-C6A935F1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E51E3-5C13-4648-8871-063BA1F9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179EF-F81B-4A07-8ECA-AB5ECEE1D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5B409-3C6D-4550-809E-AE977CA24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58D41A-2843-4B5E-8D43-3C63BED2E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7C3CD8-0E6E-4029-9585-A7A04AA9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B0455-D3FA-4FD5-B65E-AF04753B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B7927-25B1-44F7-AE8F-BD7A93F3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0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EFA5-8346-4371-A22F-F4A60835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C66C6-8D77-43F5-9D52-68FCC050F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D5671-1CF6-421A-A9EF-3EEA155FE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E6E24-D2D8-48B6-A840-C9CB16E5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3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F322C-A28F-4145-A749-B48CAAA6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774A3-1E7A-46D5-B858-61708F27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1804A-6E7D-4906-BF1A-7E5125A1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8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11BA-0176-421A-B1A6-DA8795BA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F4AD-8DA8-41D1-BD3F-06356E08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7A36C-667E-4E0D-9B88-62CAF40D1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DBF96-13D9-4317-8EA0-ADC6761C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A89B7-B588-4A02-AF66-2ECBDCD3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3C59C-DEFF-474E-936A-6F5084BF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0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DCF9-1AE1-4ABA-9941-0CE54261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97EF2-51AA-4EDF-BE16-60DA6D583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1BBC2-57FF-4E9F-84B8-DF426DA2B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20169-2FCA-45A7-B0E9-7FC1402C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5900F-06E8-41AD-A594-B97E3A3D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04958-2526-4D77-8017-8DA71697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7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4B9D0-63C3-4B08-8F32-3DB2F9C3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6D04A-83AF-4A9E-960A-658ED664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8E466-0F54-48B2-A20A-FD8774B0B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E9CE7-B719-4083-BFE4-EF84B910662D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E57A-7062-4001-943C-1731106AC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86C6B-614F-4FC2-9EF2-756BB479C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1D3E3-AF73-48D0-A5E8-2F8BE522C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1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EFFF-72BF-4AD8-B0F8-425DF6922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NFL Summary and </a:t>
            </a:r>
            <a:br>
              <a:rPr lang="en-US" dirty="0"/>
            </a:br>
            <a:r>
              <a:rPr lang="en-US" dirty="0"/>
              <a:t>Clustering Analysis</a:t>
            </a:r>
            <a:br>
              <a:rPr lang="en-US" dirty="0"/>
            </a:br>
            <a:r>
              <a:rPr lang="en-US" dirty="0"/>
              <a:t>1970 - 2019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BC928-11A9-42A4-8269-A1C740D1E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Amelia Green, Will Holt, Andrea Smith</a:t>
            </a:r>
          </a:p>
          <a:p>
            <a:r>
              <a:rPr lang="en-US" dirty="0"/>
              <a:t>March 16, 2020</a:t>
            </a:r>
          </a:p>
        </p:txBody>
      </p:sp>
    </p:spTree>
    <p:extLst>
      <p:ext uri="{BB962C8B-B14F-4D97-AF65-F5344CB8AC3E}">
        <p14:creationId xmlns:p14="http://schemas.microsoft.com/office/powerpoint/2010/main" val="222944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762E2-7685-46E1-9AAB-58B2AFFA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Patriots and Rams are tied for the biggest win margin: 59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4DF7-E20A-4DC0-B8C9-615E7B8CE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Rams beat 	Falcons 59-0 in 2004</a:t>
            </a:r>
          </a:p>
          <a:p>
            <a:r>
              <a:rPr lang="en-US" dirty="0"/>
              <a:t>Patriots beat the Titans 59-0 in 2009</a:t>
            </a:r>
          </a:p>
          <a:p>
            <a:r>
              <a:rPr lang="en-US" dirty="0"/>
              <a:t>49ers beat Broncos 55-10 in Super Bowl XXIV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C3BA0-8EC3-4646-8376-C4AA50FD9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4" b="6596"/>
          <a:stretch/>
        </p:blipFill>
        <p:spPr>
          <a:xfrm>
            <a:off x="838200" y="3529085"/>
            <a:ext cx="4918881" cy="3226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D7E23-7F9A-4A56-83C1-FFCE052CB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3" b="6216"/>
          <a:stretch/>
        </p:blipFill>
        <p:spPr>
          <a:xfrm>
            <a:off x="6466766" y="3527364"/>
            <a:ext cx="4919472" cy="3239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C58C48-7FCF-4B2A-A604-7F50DB7F9805}"/>
              </a:ext>
            </a:extLst>
          </p:cNvPr>
          <p:cNvSpPr/>
          <p:nvPr/>
        </p:nvSpPr>
        <p:spPr>
          <a:xfrm>
            <a:off x="1883391" y="3334603"/>
            <a:ext cx="3543869" cy="194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Regular Season Differentials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C5387-6821-4574-AA85-CBCDD5D777FF}"/>
              </a:ext>
            </a:extLst>
          </p:cNvPr>
          <p:cNvSpPr/>
          <p:nvPr/>
        </p:nvSpPr>
        <p:spPr>
          <a:xfrm>
            <a:off x="7503994" y="3336296"/>
            <a:ext cx="3543869" cy="194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Super Bowl Differentials</a:t>
            </a:r>
          </a:p>
        </p:txBody>
      </p:sp>
    </p:spTree>
    <p:extLst>
      <p:ext uri="{BB962C8B-B14F-4D97-AF65-F5344CB8AC3E}">
        <p14:creationId xmlns:p14="http://schemas.microsoft.com/office/powerpoint/2010/main" val="104335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5919-D0F5-4F44-B4F2-225ECADB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scored by week remained consistent throughout the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DD715-C0A0-4993-8A3E-7E2538B8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reviewed the points scored by each week in the NFL to determine if teams were scoring more in a particular timeframe</a:t>
            </a:r>
          </a:p>
          <a:p>
            <a:pPr lvl="1"/>
            <a:r>
              <a:rPr lang="en-US" dirty="0"/>
              <a:t>Weeks were grouped together as follows:</a:t>
            </a:r>
          </a:p>
          <a:p>
            <a:pPr lvl="2"/>
            <a:r>
              <a:rPr lang="en-US" dirty="0"/>
              <a:t>Season Q1: Weeks 1-4</a:t>
            </a:r>
          </a:p>
          <a:p>
            <a:pPr lvl="2"/>
            <a:r>
              <a:rPr lang="en-US" dirty="0"/>
              <a:t>Season Q2: Weeks 5-8</a:t>
            </a:r>
          </a:p>
          <a:p>
            <a:pPr lvl="2"/>
            <a:r>
              <a:rPr lang="en-US" dirty="0"/>
              <a:t>Season Q3: Weeks 9-12</a:t>
            </a:r>
          </a:p>
          <a:p>
            <a:pPr lvl="2"/>
            <a:r>
              <a:rPr lang="en-US" dirty="0"/>
              <a:t>Season Q4: Weeks 13-18*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B0ADE-3396-4A47-9990-966BC235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180" y="3141903"/>
            <a:ext cx="4499375" cy="33745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487D7-FE54-4C0D-BD15-03709795F94D}"/>
              </a:ext>
            </a:extLst>
          </p:cNvPr>
          <p:cNvSpPr/>
          <p:nvPr/>
        </p:nvSpPr>
        <p:spPr>
          <a:xfrm>
            <a:off x="838200" y="6236654"/>
            <a:ext cx="2574878" cy="55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*18 weeks in 1993 season (two bye weeks)</a:t>
            </a:r>
          </a:p>
        </p:txBody>
      </p:sp>
    </p:spTree>
    <p:extLst>
      <p:ext uri="{BB962C8B-B14F-4D97-AF65-F5344CB8AC3E}">
        <p14:creationId xmlns:p14="http://schemas.microsoft.com/office/powerpoint/2010/main" val="421903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7A4E-1F6F-4B7F-875B-9DF2215E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of the five positive outliers in passing yards missed the playoffs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4B29E-014B-4C82-81CD-B04F195A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68" y="3320954"/>
            <a:ext cx="3432407" cy="34324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A886D-79E3-4966-8E40-533C85BFE8FF}"/>
              </a:ext>
            </a:extLst>
          </p:cNvPr>
          <p:cNvSpPr/>
          <p:nvPr/>
        </p:nvSpPr>
        <p:spPr>
          <a:xfrm>
            <a:off x="1191904" y="3320954"/>
            <a:ext cx="2433851" cy="11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Total Yards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C891FD-B7D4-4ACD-8338-30FCED6BAAC1}"/>
              </a:ext>
            </a:extLst>
          </p:cNvPr>
          <p:cNvSpPr/>
          <p:nvPr/>
        </p:nvSpPr>
        <p:spPr>
          <a:xfrm>
            <a:off x="943920" y="1864376"/>
            <a:ext cx="3161731" cy="12828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b="1" u="sng" dirty="0">
                <a:solidFill>
                  <a:schemeClr val="tx1"/>
                </a:solidFill>
              </a:rPr>
              <a:t>Outlier</a:t>
            </a:r>
            <a:r>
              <a:rPr lang="en-US" sz="900" dirty="0">
                <a:solidFill>
                  <a:schemeClr val="tx1"/>
                </a:solidFill>
              </a:rPr>
              <a:t>	</a:t>
            </a:r>
            <a:r>
              <a:rPr lang="en-US" sz="900" b="1" u="sng" dirty="0">
                <a:solidFill>
                  <a:schemeClr val="tx1"/>
                </a:solidFill>
              </a:rPr>
              <a:t>Season</a:t>
            </a:r>
            <a:r>
              <a:rPr lang="en-US" sz="900" dirty="0">
                <a:solidFill>
                  <a:schemeClr val="tx1"/>
                </a:solidFill>
              </a:rPr>
              <a:t>	</a:t>
            </a:r>
            <a:r>
              <a:rPr lang="en-US" sz="900" b="1" u="sng" dirty="0">
                <a:solidFill>
                  <a:schemeClr val="tx1"/>
                </a:solidFill>
              </a:rPr>
              <a:t>Result</a:t>
            </a:r>
            <a:r>
              <a:rPr lang="en-US" sz="900" dirty="0">
                <a:solidFill>
                  <a:schemeClr val="tx1"/>
                </a:solidFill>
              </a:rPr>
              <a:t>	</a:t>
            </a:r>
            <a:endParaRPr lang="en-US" sz="900" b="1" u="sng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</a:rPr>
              <a:t>Broncos	2013	L, Super Bowl</a:t>
            </a:r>
          </a:p>
          <a:p>
            <a:r>
              <a:rPr lang="en-US" sz="900" dirty="0">
                <a:solidFill>
                  <a:schemeClr val="tx1"/>
                </a:solidFill>
              </a:rPr>
              <a:t>Saints	2016	Missed Playoffs	</a:t>
            </a:r>
          </a:p>
          <a:p>
            <a:r>
              <a:rPr lang="en-US" sz="900" dirty="0">
                <a:solidFill>
                  <a:schemeClr val="tx1"/>
                </a:solidFill>
              </a:rPr>
              <a:t>Rams	2016	Missed Playoffs</a:t>
            </a:r>
          </a:p>
          <a:p>
            <a:r>
              <a:rPr lang="en-US" sz="900" dirty="0">
                <a:solidFill>
                  <a:schemeClr val="tx1"/>
                </a:solidFill>
              </a:rPr>
              <a:t>Cardinals	2018	Missed Playoffs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3CAAF6D-CB27-4DC6-9C25-80C4CA6DACE9}"/>
              </a:ext>
            </a:extLst>
          </p:cNvPr>
          <p:cNvSpPr/>
          <p:nvPr/>
        </p:nvSpPr>
        <p:spPr>
          <a:xfrm rot="10800000">
            <a:off x="1469005" y="2057974"/>
            <a:ext cx="91440" cy="9144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5515C75-7212-4310-8BC4-6D77975855D0}"/>
              </a:ext>
            </a:extLst>
          </p:cNvPr>
          <p:cNvSpPr/>
          <p:nvPr/>
        </p:nvSpPr>
        <p:spPr>
          <a:xfrm rot="10800000">
            <a:off x="1346592" y="2212648"/>
            <a:ext cx="91440" cy="9144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E5FA2D1-8377-43AB-AFE1-C5B577C47399}"/>
              </a:ext>
            </a:extLst>
          </p:cNvPr>
          <p:cNvSpPr/>
          <p:nvPr/>
        </p:nvSpPr>
        <p:spPr>
          <a:xfrm rot="10800000" flipV="1">
            <a:off x="1320169" y="2368661"/>
            <a:ext cx="91440" cy="914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BDDA8E0-59B8-4369-B447-F9C0003A2D9A}"/>
              </a:ext>
            </a:extLst>
          </p:cNvPr>
          <p:cNvSpPr/>
          <p:nvPr/>
        </p:nvSpPr>
        <p:spPr>
          <a:xfrm rot="10800000" flipV="1">
            <a:off x="1473554" y="2487650"/>
            <a:ext cx="91440" cy="914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048B6D-30D0-4707-A000-CB6D2F29F61B}"/>
              </a:ext>
            </a:extLst>
          </p:cNvPr>
          <p:cNvGrpSpPr/>
          <p:nvPr/>
        </p:nvGrpSpPr>
        <p:grpSpPr>
          <a:xfrm>
            <a:off x="4417195" y="1854461"/>
            <a:ext cx="7197923" cy="5006903"/>
            <a:chOff x="4417195" y="1854461"/>
            <a:chExt cx="7197923" cy="50069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502280-7D4B-488A-88BF-F435EC58C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4708" y="3320954"/>
              <a:ext cx="3540410" cy="354041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40D709-4FDC-4FBA-B50B-E53BE9C3D802}"/>
                </a:ext>
              </a:extLst>
            </p:cNvPr>
            <p:cNvGrpSpPr/>
            <p:nvPr/>
          </p:nvGrpSpPr>
          <p:grpSpPr>
            <a:xfrm>
              <a:off x="4417195" y="1854461"/>
              <a:ext cx="7128811" cy="4935294"/>
              <a:chOff x="4417195" y="1854461"/>
              <a:chExt cx="7128811" cy="493529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4297A7C-956A-402E-A244-28C1C6A82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7195" y="3320954"/>
                <a:ext cx="3468801" cy="3468801"/>
              </a:xfrm>
              <a:prstGeom prst="rect">
                <a:avLst/>
              </a:prstGeom>
            </p:spPr>
          </p:pic>
          <p:sp>
            <p:nvSpPr>
              <p:cNvPr id="12" name="Arrow: Down 11">
                <a:extLst>
                  <a:ext uri="{FF2B5EF4-FFF2-40B4-BE49-F238E27FC236}">
                    <a16:creationId xmlns:a16="http://schemas.microsoft.com/office/drawing/2014/main" id="{C03DA66C-27C1-45E9-ABE9-8FE3D9E07657}"/>
                  </a:ext>
                </a:extLst>
              </p:cNvPr>
              <p:cNvSpPr/>
              <p:nvPr/>
            </p:nvSpPr>
            <p:spPr>
              <a:xfrm rot="10800000">
                <a:off x="8809164" y="2910537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2FE996-2284-4CA6-A334-FCF55DBF73EA}"/>
                  </a:ext>
                </a:extLst>
              </p:cNvPr>
              <p:cNvSpPr/>
              <p:nvPr/>
            </p:nvSpPr>
            <p:spPr>
              <a:xfrm>
                <a:off x="4934669" y="3320954"/>
                <a:ext cx="2433851" cy="118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B203E"/>
                    </a:solidFill>
                  </a:rPr>
                  <a:t>Pass Yards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36C392-C936-4BDD-B228-20CE4E861638}"/>
                  </a:ext>
                </a:extLst>
              </p:cNvPr>
              <p:cNvSpPr/>
              <p:nvPr/>
            </p:nvSpPr>
            <p:spPr>
              <a:xfrm>
                <a:off x="8627987" y="3320954"/>
                <a:ext cx="2433851" cy="118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B203E"/>
                    </a:solidFill>
                  </a:rPr>
                  <a:t>Rush Yards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F04111-2760-4D61-BCA1-ADDC9E41AFF0}"/>
                  </a:ext>
                </a:extLst>
              </p:cNvPr>
              <p:cNvSpPr/>
              <p:nvPr/>
            </p:nvSpPr>
            <p:spPr>
              <a:xfrm>
                <a:off x="4649338" y="1873729"/>
                <a:ext cx="3161731" cy="12828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900" b="1" u="sng" dirty="0">
                    <a:solidFill>
                      <a:schemeClr val="tx1"/>
                    </a:solidFill>
                  </a:rPr>
                  <a:t>Outlier</a:t>
                </a:r>
                <a:r>
                  <a:rPr lang="en-US" sz="900" dirty="0">
                    <a:solidFill>
                      <a:schemeClr val="tx1"/>
                    </a:solidFill>
                  </a:rPr>
                  <a:t>	</a:t>
                </a:r>
                <a:r>
                  <a:rPr lang="en-US" sz="900" b="1" u="sng" dirty="0">
                    <a:solidFill>
                      <a:schemeClr val="tx1"/>
                    </a:solidFill>
                  </a:rPr>
                  <a:t>Season</a:t>
                </a:r>
                <a:r>
                  <a:rPr lang="en-US" sz="900" dirty="0">
                    <a:solidFill>
                      <a:schemeClr val="tx1"/>
                    </a:solidFill>
                  </a:rPr>
                  <a:t>	</a:t>
                </a:r>
                <a:r>
                  <a:rPr lang="en-US" sz="900" b="1" u="sng" dirty="0">
                    <a:solidFill>
                      <a:schemeClr val="tx1"/>
                    </a:solidFill>
                  </a:rPr>
                  <a:t>Result</a:t>
                </a:r>
                <a:r>
                  <a:rPr lang="en-US" sz="900" dirty="0">
                    <a:solidFill>
                      <a:schemeClr val="tx1"/>
                    </a:solidFill>
                  </a:rPr>
                  <a:t>	</a:t>
                </a:r>
                <a:endParaRPr lang="en-US" sz="900" b="1" u="sng" dirty="0">
                  <a:solidFill>
                    <a:schemeClr val="tx1"/>
                  </a:solidFill>
                </a:endParaRP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Broncos	2013	L, Super Bowl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Saints	2016	Missed Playoffs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Buccaneers	2019	Missed Playoffs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Falcons	2019	Missed Playoffs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Cowboys	2019	Missed Playoffs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74D0E9B-06A5-44CA-A301-1AEA0370FCB0}"/>
                  </a:ext>
                </a:extLst>
              </p:cNvPr>
              <p:cNvSpPr/>
              <p:nvPr/>
            </p:nvSpPr>
            <p:spPr>
              <a:xfrm>
                <a:off x="8304260" y="1854461"/>
                <a:ext cx="3241746" cy="14437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900" b="1" u="sng" dirty="0">
                    <a:solidFill>
                      <a:schemeClr val="tx1"/>
                    </a:solidFill>
                  </a:rPr>
                  <a:t>Outlier</a:t>
                </a:r>
                <a:r>
                  <a:rPr lang="en-US" sz="900" dirty="0">
                    <a:solidFill>
                      <a:schemeClr val="tx1"/>
                    </a:solidFill>
                  </a:rPr>
                  <a:t>	</a:t>
                </a:r>
                <a:r>
                  <a:rPr lang="en-US" sz="900" b="1" u="sng" dirty="0">
                    <a:solidFill>
                      <a:schemeClr val="tx1"/>
                    </a:solidFill>
                  </a:rPr>
                  <a:t>Season</a:t>
                </a:r>
                <a:r>
                  <a:rPr lang="en-US" sz="900" dirty="0">
                    <a:solidFill>
                      <a:schemeClr val="tx1"/>
                    </a:solidFill>
                  </a:rPr>
                  <a:t>	</a:t>
                </a:r>
                <a:r>
                  <a:rPr lang="en-US" sz="900" b="1" u="sng" dirty="0">
                    <a:solidFill>
                      <a:schemeClr val="tx1"/>
                    </a:solidFill>
                  </a:rPr>
                  <a:t>Result</a:t>
                </a:r>
                <a:r>
                  <a:rPr lang="en-US" sz="900" dirty="0">
                    <a:solidFill>
                      <a:schemeClr val="tx1"/>
                    </a:solidFill>
                  </a:rPr>
                  <a:t>	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Broncos	2011	L, Division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Seahawks	2014	L, Super Bowl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Bills	2016	Missed Playoffs	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Cowboys	2016	L, Division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Titans	2016	Missed Playoffs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Seahawks	2018	L, Wild Card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Ravens	2019	L, Division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Vikings	2016	Missed Playoffs	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</a:rPr>
                  <a:t>Rams	2016	Missed Playoffs</a:t>
                </a:r>
              </a:p>
            </p:txBody>
          </p:sp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A3A33EC0-3A8F-43F3-B10E-94E8FBBF1D8D}"/>
                  </a:ext>
                </a:extLst>
              </p:cNvPr>
              <p:cNvSpPr/>
              <p:nvPr/>
            </p:nvSpPr>
            <p:spPr>
              <a:xfrm rot="10800000">
                <a:off x="5142528" y="2071621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Down 26">
                <a:extLst>
                  <a:ext uri="{FF2B5EF4-FFF2-40B4-BE49-F238E27FC236}">
                    <a16:creationId xmlns:a16="http://schemas.microsoft.com/office/drawing/2014/main" id="{F427CE75-5E22-42CD-8074-23AD1A7BC769}"/>
                  </a:ext>
                </a:extLst>
              </p:cNvPr>
              <p:cNvSpPr/>
              <p:nvPr/>
            </p:nvSpPr>
            <p:spPr>
              <a:xfrm rot="10800000">
                <a:off x="5051088" y="2222693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row: Down 27">
                <a:extLst>
                  <a:ext uri="{FF2B5EF4-FFF2-40B4-BE49-F238E27FC236}">
                    <a16:creationId xmlns:a16="http://schemas.microsoft.com/office/drawing/2014/main" id="{385C617D-FFD8-4656-B01F-0467BC058937}"/>
                  </a:ext>
                </a:extLst>
              </p:cNvPr>
              <p:cNvSpPr/>
              <p:nvPr/>
            </p:nvSpPr>
            <p:spPr>
              <a:xfrm rot="10800000">
                <a:off x="5315512" y="2368661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Down 28">
                <a:extLst>
                  <a:ext uri="{FF2B5EF4-FFF2-40B4-BE49-F238E27FC236}">
                    <a16:creationId xmlns:a16="http://schemas.microsoft.com/office/drawing/2014/main" id="{265A4B9D-6E7B-444E-AA37-E5C6635D86B9}"/>
                  </a:ext>
                </a:extLst>
              </p:cNvPr>
              <p:cNvSpPr/>
              <p:nvPr/>
            </p:nvSpPr>
            <p:spPr>
              <a:xfrm rot="10800000">
                <a:off x="5133430" y="2516630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row: Down 29">
                <a:extLst>
                  <a:ext uri="{FF2B5EF4-FFF2-40B4-BE49-F238E27FC236}">
                    <a16:creationId xmlns:a16="http://schemas.microsoft.com/office/drawing/2014/main" id="{8C178F2D-D8DC-4006-B0EE-ABBAA2CCA062}"/>
                  </a:ext>
                </a:extLst>
              </p:cNvPr>
              <p:cNvSpPr/>
              <p:nvPr/>
            </p:nvSpPr>
            <p:spPr>
              <a:xfrm rot="10800000">
                <a:off x="5195009" y="2649950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row: Down 30">
                <a:extLst>
                  <a:ext uri="{FF2B5EF4-FFF2-40B4-BE49-F238E27FC236}">
                    <a16:creationId xmlns:a16="http://schemas.microsoft.com/office/drawing/2014/main" id="{F2835802-9185-4D45-8C17-27EEDAEBF592}"/>
                  </a:ext>
                </a:extLst>
              </p:cNvPr>
              <p:cNvSpPr/>
              <p:nvPr/>
            </p:nvSpPr>
            <p:spPr>
              <a:xfrm rot="10800000">
                <a:off x="8863982" y="2069628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row: Down 31">
                <a:extLst>
                  <a:ext uri="{FF2B5EF4-FFF2-40B4-BE49-F238E27FC236}">
                    <a16:creationId xmlns:a16="http://schemas.microsoft.com/office/drawing/2014/main" id="{CAA37574-99DC-44D1-AD43-0C6DDF4AB51A}"/>
                  </a:ext>
                </a:extLst>
              </p:cNvPr>
              <p:cNvSpPr/>
              <p:nvPr/>
            </p:nvSpPr>
            <p:spPr>
              <a:xfrm rot="10800000">
                <a:off x="8919912" y="2222693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row: Down 32">
                <a:extLst>
                  <a:ext uri="{FF2B5EF4-FFF2-40B4-BE49-F238E27FC236}">
                    <a16:creationId xmlns:a16="http://schemas.microsoft.com/office/drawing/2014/main" id="{095B67FE-15F9-4729-803A-61C3EF458396}"/>
                  </a:ext>
                </a:extLst>
              </p:cNvPr>
              <p:cNvSpPr/>
              <p:nvPr/>
            </p:nvSpPr>
            <p:spPr>
              <a:xfrm rot="10800000">
                <a:off x="8690174" y="2358998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AED74B1C-FECF-47F0-82F4-9145E889BADF}"/>
                  </a:ext>
                </a:extLst>
              </p:cNvPr>
              <p:cNvSpPr/>
              <p:nvPr/>
            </p:nvSpPr>
            <p:spPr>
              <a:xfrm rot="10800000">
                <a:off x="8909702" y="2487650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row: Down 34">
                <a:extLst>
                  <a:ext uri="{FF2B5EF4-FFF2-40B4-BE49-F238E27FC236}">
                    <a16:creationId xmlns:a16="http://schemas.microsoft.com/office/drawing/2014/main" id="{978F7CAB-AF2E-4648-B270-F9B14D0DFF5C}"/>
                  </a:ext>
                </a:extLst>
              </p:cNvPr>
              <p:cNvSpPr/>
              <p:nvPr/>
            </p:nvSpPr>
            <p:spPr>
              <a:xfrm rot="10800000">
                <a:off x="8772542" y="2637128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Arrow: Down 35">
                <a:extLst>
                  <a:ext uri="{FF2B5EF4-FFF2-40B4-BE49-F238E27FC236}">
                    <a16:creationId xmlns:a16="http://schemas.microsoft.com/office/drawing/2014/main" id="{E7CAFE63-54C7-46D8-88F9-CF5A1DC48447}"/>
                  </a:ext>
                </a:extLst>
              </p:cNvPr>
              <p:cNvSpPr/>
              <p:nvPr/>
            </p:nvSpPr>
            <p:spPr>
              <a:xfrm rot="10800000">
                <a:off x="8936050" y="2769055"/>
                <a:ext cx="91440" cy="91440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Down 36">
                <a:extLst>
                  <a:ext uri="{FF2B5EF4-FFF2-40B4-BE49-F238E27FC236}">
                    <a16:creationId xmlns:a16="http://schemas.microsoft.com/office/drawing/2014/main" id="{B187972B-0603-4F7D-A2C2-38996589B311}"/>
                  </a:ext>
                </a:extLst>
              </p:cNvPr>
              <p:cNvSpPr/>
              <p:nvPr/>
            </p:nvSpPr>
            <p:spPr>
              <a:xfrm rot="10800000" flipV="1">
                <a:off x="8786163" y="3064107"/>
                <a:ext cx="91440" cy="91440"/>
              </a:xfrm>
              <a:prstGeom prst="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row: Down 37">
                <a:extLst>
                  <a:ext uri="{FF2B5EF4-FFF2-40B4-BE49-F238E27FC236}">
                    <a16:creationId xmlns:a16="http://schemas.microsoft.com/office/drawing/2014/main" id="{2E1FEC87-EA03-4FAD-A014-5FE749A307AE}"/>
                  </a:ext>
                </a:extLst>
              </p:cNvPr>
              <p:cNvSpPr/>
              <p:nvPr/>
            </p:nvSpPr>
            <p:spPr>
              <a:xfrm rot="10800000" flipV="1">
                <a:off x="8717724" y="3203819"/>
                <a:ext cx="91440" cy="91440"/>
              </a:xfrm>
              <a:prstGeom prst="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147CC5E-EAE2-4987-8CDC-A318ADDEC1CD}"/>
              </a:ext>
            </a:extLst>
          </p:cNvPr>
          <p:cNvSpPr/>
          <p:nvPr/>
        </p:nvSpPr>
        <p:spPr>
          <a:xfrm rot="10800000">
            <a:off x="10724222" y="454622"/>
            <a:ext cx="364912" cy="36491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F6415B5-B721-4B71-9527-6DCBB16ED608}"/>
              </a:ext>
            </a:extLst>
          </p:cNvPr>
          <p:cNvSpPr/>
          <p:nvPr/>
        </p:nvSpPr>
        <p:spPr>
          <a:xfrm rot="10800000" flipV="1">
            <a:off x="10724222" y="995469"/>
            <a:ext cx="364912" cy="36491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AF8762-1BE6-42A0-A507-8CD822946A3B}"/>
              </a:ext>
            </a:extLst>
          </p:cNvPr>
          <p:cNvSpPr/>
          <p:nvPr/>
        </p:nvSpPr>
        <p:spPr>
          <a:xfrm>
            <a:off x="10958584" y="584295"/>
            <a:ext cx="1025529" cy="300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Positive outlier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B8F0263-094A-459F-BCFB-870F7DD973D9}"/>
              </a:ext>
            </a:extLst>
          </p:cNvPr>
          <p:cNvSpPr/>
          <p:nvPr/>
        </p:nvSpPr>
        <p:spPr>
          <a:xfrm>
            <a:off x="10943799" y="946373"/>
            <a:ext cx="1025529" cy="300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Negative outlier</a:t>
            </a:r>
          </a:p>
        </p:txBody>
      </p:sp>
    </p:spTree>
    <p:extLst>
      <p:ext uri="{BB962C8B-B14F-4D97-AF65-F5344CB8AC3E}">
        <p14:creationId xmlns:p14="http://schemas.microsoft.com/office/powerpoint/2010/main" val="367524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2D7E2F7-F48F-4432-84A0-6DC83A189814}"/>
              </a:ext>
            </a:extLst>
          </p:cNvPr>
          <p:cNvSpPr/>
          <p:nvPr/>
        </p:nvSpPr>
        <p:spPr>
          <a:xfrm>
            <a:off x="6341660" y="2226155"/>
            <a:ext cx="2702256" cy="300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 point for Super Bowl winning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8C5E5-4F23-45EA-8E68-8454D184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Patriots won three Super Bowls during the ‘11-’19 era but never an outlier in yards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8FA74-DCAA-4094-A9A0-A105E22D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7" y="1898903"/>
            <a:ext cx="4380931" cy="1323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94260D-DAD7-423F-A01A-AD228D60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68" y="3320954"/>
            <a:ext cx="3432407" cy="3432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F098A-D82D-46DC-8B0E-5594E5DA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95" y="3320954"/>
            <a:ext cx="3468801" cy="3468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549EB-5445-45FA-8D4E-9BC382B03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708" y="3320954"/>
            <a:ext cx="3540410" cy="35404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84349D-2DD9-4A5D-8D5F-B85F64833FD7}"/>
              </a:ext>
            </a:extLst>
          </p:cNvPr>
          <p:cNvSpPr/>
          <p:nvPr/>
        </p:nvSpPr>
        <p:spPr>
          <a:xfrm>
            <a:off x="1191904" y="3320954"/>
            <a:ext cx="2433851" cy="11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Total Yards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A66B5B-6B8A-4F77-B380-43E258744147}"/>
              </a:ext>
            </a:extLst>
          </p:cNvPr>
          <p:cNvSpPr/>
          <p:nvPr/>
        </p:nvSpPr>
        <p:spPr>
          <a:xfrm>
            <a:off x="4934669" y="3320954"/>
            <a:ext cx="2433851" cy="11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B203E"/>
                </a:solidFill>
              </a:rPr>
              <a:t>Pass Yards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CD2D6-F3AC-4261-8B8E-701E35CC0839}"/>
              </a:ext>
            </a:extLst>
          </p:cNvPr>
          <p:cNvSpPr/>
          <p:nvPr/>
        </p:nvSpPr>
        <p:spPr>
          <a:xfrm>
            <a:off x="8627987" y="3320954"/>
            <a:ext cx="2433851" cy="11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B203E"/>
                </a:solidFill>
              </a:rPr>
              <a:t>Rush Yards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FD2A83-97D4-466C-A6E0-D3CC23A7EE59}"/>
              </a:ext>
            </a:extLst>
          </p:cNvPr>
          <p:cNvSpPr/>
          <p:nvPr/>
        </p:nvSpPr>
        <p:spPr>
          <a:xfrm>
            <a:off x="1100920" y="46948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751EB4-4B4B-46AB-A534-702A7C3B5E95}"/>
              </a:ext>
            </a:extLst>
          </p:cNvPr>
          <p:cNvSpPr/>
          <p:nvPr/>
        </p:nvSpPr>
        <p:spPr>
          <a:xfrm>
            <a:off x="4801738" y="46719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4A92EA7-A956-4D13-97D2-B11BE0A316E5}"/>
              </a:ext>
            </a:extLst>
          </p:cNvPr>
          <p:cNvSpPr/>
          <p:nvPr/>
        </p:nvSpPr>
        <p:spPr>
          <a:xfrm>
            <a:off x="8466162" y="60936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13C4A5-DEE3-4FB9-9705-6F1ED4B30A1B}"/>
              </a:ext>
            </a:extLst>
          </p:cNvPr>
          <p:cNvSpPr/>
          <p:nvPr/>
        </p:nvSpPr>
        <p:spPr>
          <a:xfrm>
            <a:off x="1453487" y="49228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F0987D-65A6-4757-89F6-518A1042F1FF}"/>
              </a:ext>
            </a:extLst>
          </p:cNvPr>
          <p:cNvSpPr/>
          <p:nvPr/>
        </p:nvSpPr>
        <p:spPr>
          <a:xfrm>
            <a:off x="5152030" y="50553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15606E-32AE-4321-A7F6-FA0C9E1361F3}"/>
              </a:ext>
            </a:extLst>
          </p:cNvPr>
          <p:cNvSpPr/>
          <p:nvPr/>
        </p:nvSpPr>
        <p:spPr>
          <a:xfrm>
            <a:off x="8830102" y="53851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543842-361D-4F01-8946-450245FDA251}"/>
              </a:ext>
            </a:extLst>
          </p:cNvPr>
          <p:cNvSpPr/>
          <p:nvPr/>
        </p:nvSpPr>
        <p:spPr>
          <a:xfrm>
            <a:off x="1794681" y="5150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539A9-BA31-4043-87B2-F4317C829260}"/>
              </a:ext>
            </a:extLst>
          </p:cNvPr>
          <p:cNvSpPr/>
          <p:nvPr/>
        </p:nvSpPr>
        <p:spPr>
          <a:xfrm>
            <a:off x="5509146" y="550800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AAC946-9710-46C6-83B6-60AFA48E171C}"/>
              </a:ext>
            </a:extLst>
          </p:cNvPr>
          <p:cNvSpPr/>
          <p:nvPr/>
        </p:nvSpPr>
        <p:spPr>
          <a:xfrm>
            <a:off x="9189493" y="5150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C33FB9-D0BE-4E19-BA32-356F65B51203}"/>
              </a:ext>
            </a:extLst>
          </p:cNvPr>
          <p:cNvSpPr/>
          <p:nvPr/>
        </p:nvSpPr>
        <p:spPr>
          <a:xfrm>
            <a:off x="2154072" y="485218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54FFA3-B516-4D1C-BEFF-44F5139953CF}"/>
              </a:ext>
            </a:extLst>
          </p:cNvPr>
          <p:cNvSpPr/>
          <p:nvPr/>
        </p:nvSpPr>
        <p:spPr>
          <a:xfrm>
            <a:off x="5861713" y="47450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B2A287-B796-4EC3-929A-CD25E6D9F051}"/>
              </a:ext>
            </a:extLst>
          </p:cNvPr>
          <p:cNvSpPr/>
          <p:nvPr/>
        </p:nvSpPr>
        <p:spPr>
          <a:xfrm>
            <a:off x="9546610" y="569896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4D8FCF-92F6-4C08-AB87-D079B93D93F4}"/>
              </a:ext>
            </a:extLst>
          </p:cNvPr>
          <p:cNvSpPr/>
          <p:nvPr/>
        </p:nvSpPr>
        <p:spPr>
          <a:xfrm>
            <a:off x="2506640" y="50096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76B321-BF03-4348-B2DB-6BC3BED4FA8F}"/>
              </a:ext>
            </a:extLst>
          </p:cNvPr>
          <p:cNvSpPr/>
          <p:nvPr/>
        </p:nvSpPr>
        <p:spPr>
          <a:xfrm>
            <a:off x="6218831" y="48567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6CFBDAE-C880-4CFA-A9BD-AEA7158B88DB}"/>
              </a:ext>
            </a:extLst>
          </p:cNvPr>
          <p:cNvSpPr/>
          <p:nvPr/>
        </p:nvSpPr>
        <p:spPr>
          <a:xfrm>
            <a:off x="9908276" y="57446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93FDA00-B5D4-41B7-A676-F81FCCADEAD6}"/>
              </a:ext>
            </a:extLst>
          </p:cNvPr>
          <p:cNvSpPr/>
          <p:nvPr/>
        </p:nvSpPr>
        <p:spPr>
          <a:xfrm>
            <a:off x="2850109" y="46720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657525B-C992-46E7-8333-FF17FB1DFE6F}"/>
              </a:ext>
            </a:extLst>
          </p:cNvPr>
          <p:cNvSpPr/>
          <p:nvPr/>
        </p:nvSpPr>
        <p:spPr>
          <a:xfrm>
            <a:off x="6569123" y="45378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9B6272-D91B-4A4B-88D6-E57D9A960825}"/>
              </a:ext>
            </a:extLst>
          </p:cNvPr>
          <p:cNvSpPr/>
          <p:nvPr/>
        </p:nvSpPr>
        <p:spPr>
          <a:xfrm>
            <a:off x="10265392" y="54577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10DEF-553E-47A4-8F86-FDB09B2B394C}"/>
              </a:ext>
            </a:extLst>
          </p:cNvPr>
          <p:cNvSpPr/>
          <p:nvPr/>
        </p:nvSpPr>
        <p:spPr>
          <a:xfrm>
            <a:off x="3207224" y="480407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7EF651-39FC-4CE4-877D-D76AE8B3D7D3}"/>
              </a:ext>
            </a:extLst>
          </p:cNvPr>
          <p:cNvSpPr/>
          <p:nvPr/>
        </p:nvSpPr>
        <p:spPr>
          <a:xfrm>
            <a:off x="6930338" y="50283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096CB2A-900B-4811-9B40-B2DF176005B8}"/>
              </a:ext>
            </a:extLst>
          </p:cNvPr>
          <p:cNvSpPr/>
          <p:nvPr/>
        </p:nvSpPr>
        <p:spPr>
          <a:xfrm>
            <a:off x="10635704" y="524896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64C824-4FAD-45A2-871D-9D7F905AF379}"/>
              </a:ext>
            </a:extLst>
          </p:cNvPr>
          <p:cNvSpPr/>
          <p:nvPr/>
        </p:nvSpPr>
        <p:spPr>
          <a:xfrm>
            <a:off x="3901345" y="46948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5C7E7DC-24DF-4E1C-ADDE-10752977FC5B}"/>
              </a:ext>
            </a:extLst>
          </p:cNvPr>
          <p:cNvSpPr/>
          <p:nvPr/>
        </p:nvSpPr>
        <p:spPr>
          <a:xfrm>
            <a:off x="7629458" y="441960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C5A0507-1CAE-4D48-89C9-A708AE822C37}"/>
              </a:ext>
            </a:extLst>
          </p:cNvPr>
          <p:cNvSpPr/>
          <p:nvPr/>
        </p:nvSpPr>
        <p:spPr>
          <a:xfrm>
            <a:off x="11353800" y="597089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6703BB-7D59-440A-8DF1-1B64D5354194}"/>
              </a:ext>
            </a:extLst>
          </p:cNvPr>
          <p:cNvSpPr/>
          <p:nvPr/>
        </p:nvSpPr>
        <p:spPr>
          <a:xfrm>
            <a:off x="3552516" y="453526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18201BD-C7DC-4A4D-9EEF-38149AAE9DA7}"/>
              </a:ext>
            </a:extLst>
          </p:cNvPr>
          <p:cNvSpPr/>
          <p:nvPr/>
        </p:nvSpPr>
        <p:spPr>
          <a:xfrm>
            <a:off x="7275822" y="46217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C7AE74-CDC5-47BE-81B2-CAC086FE3F5E}"/>
              </a:ext>
            </a:extLst>
          </p:cNvPr>
          <p:cNvSpPr/>
          <p:nvPr/>
        </p:nvSpPr>
        <p:spPr>
          <a:xfrm>
            <a:off x="10990287" y="52992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2C3082A-2809-4C12-B3EA-A20D6BC88F93}"/>
              </a:ext>
            </a:extLst>
          </p:cNvPr>
          <p:cNvSpPr/>
          <p:nvPr/>
        </p:nvSpPr>
        <p:spPr>
          <a:xfrm>
            <a:off x="6050281" y="2213301"/>
            <a:ext cx="327773" cy="327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0626-D1B9-4D63-905D-31AA58BF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Teams that with exceptional rushing performances were 10-1 in the Wild Card and Divisional Rounds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D66FA-C18F-4BC8-B410-C5B5B20B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47" y="4117028"/>
            <a:ext cx="3364992" cy="2523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36ED4-C48B-42F5-8606-EFE8E847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47" y="1536566"/>
            <a:ext cx="3363279" cy="2522459"/>
          </a:xfrm>
          <a:prstGeom prst="rect">
            <a:avLst/>
          </a:prstGeom>
        </p:spPr>
      </p:pic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13299618-D20B-40DF-97B4-CD655C1ED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140564"/>
              </p:ext>
            </p:extLst>
          </p:nvPr>
        </p:nvGraphicFramePr>
        <p:xfrm>
          <a:off x="3218646" y="1691481"/>
          <a:ext cx="3127845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454">
                  <a:extLst>
                    <a:ext uri="{9D8B030D-6E8A-4147-A177-3AD203B41FA5}">
                      <a16:colId xmlns:a16="http://schemas.microsoft.com/office/drawing/2014/main" val="926078806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2839467071"/>
                    </a:ext>
                  </a:extLst>
                </a:gridCol>
                <a:gridCol w="622004">
                  <a:extLst>
                    <a:ext uri="{9D8B030D-6E8A-4147-A177-3AD203B41FA5}">
                      <a16:colId xmlns:a16="http://schemas.microsoft.com/office/drawing/2014/main" val="2398020343"/>
                    </a:ext>
                  </a:extLst>
                </a:gridCol>
                <a:gridCol w="500418">
                  <a:extLst>
                    <a:ext uri="{9D8B030D-6E8A-4147-A177-3AD203B41FA5}">
                      <a16:colId xmlns:a16="http://schemas.microsoft.com/office/drawing/2014/main" val="3925539931"/>
                    </a:ext>
                  </a:extLst>
                </a:gridCol>
                <a:gridCol w="525399">
                  <a:extLst>
                    <a:ext uri="{9D8B030D-6E8A-4147-A177-3AD203B41FA5}">
                      <a16:colId xmlns:a16="http://schemas.microsoft.com/office/drawing/2014/main" val="2402301889"/>
                    </a:ext>
                  </a:extLst>
                </a:gridCol>
              </a:tblGrid>
              <a:tr h="179819"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Team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Opponent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Yards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600410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Saints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51097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Bills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Dolphins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87898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Cowboys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4351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Broncos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Jaguars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819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Saints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308593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Colts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Broncos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190525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Colts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Chiefs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494775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Dolphins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034767"/>
                  </a:ext>
                </a:extLst>
              </a:tr>
            </a:tbl>
          </a:graphicData>
        </a:graphic>
      </p:graphicFrame>
      <p:graphicFrame>
        <p:nvGraphicFramePr>
          <p:cNvPr id="16" name="Table 12">
            <a:extLst>
              <a:ext uri="{FF2B5EF4-FFF2-40B4-BE49-F238E27FC236}">
                <a16:creationId xmlns:a16="http://schemas.microsoft.com/office/drawing/2014/main" id="{9572E247-3750-4D3A-918D-11D6A6B56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84811"/>
              </p:ext>
            </p:extLst>
          </p:nvPr>
        </p:nvGraphicFramePr>
        <p:xfrm>
          <a:off x="3218646" y="4059025"/>
          <a:ext cx="3118748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8454">
                  <a:extLst>
                    <a:ext uri="{9D8B030D-6E8A-4147-A177-3AD203B41FA5}">
                      <a16:colId xmlns:a16="http://schemas.microsoft.com/office/drawing/2014/main" val="926078806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2839467071"/>
                    </a:ext>
                  </a:extLst>
                </a:gridCol>
                <a:gridCol w="624240">
                  <a:extLst>
                    <a:ext uri="{9D8B030D-6E8A-4147-A177-3AD203B41FA5}">
                      <a16:colId xmlns:a16="http://schemas.microsoft.com/office/drawing/2014/main" val="2398020343"/>
                    </a:ext>
                  </a:extLst>
                </a:gridCol>
                <a:gridCol w="495869">
                  <a:extLst>
                    <a:ext uri="{9D8B030D-6E8A-4147-A177-3AD203B41FA5}">
                      <a16:colId xmlns:a16="http://schemas.microsoft.com/office/drawing/2014/main" val="3925539931"/>
                    </a:ext>
                  </a:extLst>
                </a:gridCol>
                <a:gridCol w="518615">
                  <a:extLst>
                    <a:ext uri="{9D8B030D-6E8A-4147-A177-3AD203B41FA5}">
                      <a16:colId xmlns:a16="http://schemas.microsoft.com/office/drawing/2014/main" val="2402301889"/>
                    </a:ext>
                  </a:extLst>
                </a:gridCol>
              </a:tblGrid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Team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Opponent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Category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Yards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Result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600410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Falcons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51097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49ers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Packers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87898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Cowboys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4351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Cowboys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819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Jaguars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Dolphins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562555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Bengals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Seahawks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24637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Browns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Dolphins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2475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Broncos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Dolphins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10700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Browns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41321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Steelers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Jaguars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00397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Saints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49ers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326361"/>
                  </a:ext>
                </a:extLst>
              </a:tr>
            </a:tbl>
          </a:graphicData>
        </a:graphic>
      </p:graphicFrame>
      <p:pic>
        <p:nvPicPr>
          <p:cNvPr id="4098" name="Picture 2" descr="Image result for wildcard weekend logo">
            <a:extLst>
              <a:ext uri="{FF2B5EF4-FFF2-40B4-BE49-F238E27FC236}">
                <a16:creationId xmlns:a16="http://schemas.microsoft.com/office/drawing/2014/main" id="{47650B38-F734-4443-9FC6-D8D4FCBF7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38" y="2091701"/>
            <a:ext cx="2083931" cy="141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nfl divisional weekend logo">
            <a:extLst>
              <a:ext uri="{FF2B5EF4-FFF2-40B4-BE49-F238E27FC236}">
                <a16:creationId xmlns:a16="http://schemas.microsoft.com/office/drawing/2014/main" id="{04E5B9E0-356A-427B-911F-5873BA23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7" y="4695731"/>
            <a:ext cx="2084832" cy="143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EEE251-BDC7-4129-B2EF-188AF0C38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0" r="20296"/>
          <a:stretch/>
        </p:blipFill>
        <p:spPr>
          <a:xfrm>
            <a:off x="561983" y="3635353"/>
            <a:ext cx="2293544" cy="2605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36BAB-72E0-43B0-88B2-00CF7404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trend continues as teams went 7-0 in the Conference Championships and Super Bowl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0A5A3-6A0B-4DA9-B2E7-5F3F6C3A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28" y="4107448"/>
            <a:ext cx="3364992" cy="252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F09EB-523A-4C8D-9F2E-12C66E9AB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628" y="1583704"/>
            <a:ext cx="3364992" cy="2523744"/>
          </a:xfrm>
          <a:prstGeom prst="rect">
            <a:avLst/>
          </a:prstGeom>
        </p:spPr>
      </p:pic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B4699513-ED74-4B53-B21C-06ACE078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65949"/>
              </p:ext>
            </p:extLst>
          </p:nvPr>
        </p:nvGraphicFramePr>
        <p:xfrm>
          <a:off x="3218646" y="1691481"/>
          <a:ext cx="3127845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8454">
                  <a:extLst>
                    <a:ext uri="{9D8B030D-6E8A-4147-A177-3AD203B41FA5}">
                      <a16:colId xmlns:a16="http://schemas.microsoft.com/office/drawing/2014/main" val="926078806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2839467071"/>
                    </a:ext>
                  </a:extLst>
                </a:gridCol>
                <a:gridCol w="622004">
                  <a:extLst>
                    <a:ext uri="{9D8B030D-6E8A-4147-A177-3AD203B41FA5}">
                      <a16:colId xmlns:a16="http://schemas.microsoft.com/office/drawing/2014/main" val="2398020343"/>
                    </a:ext>
                  </a:extLst>
                </a:gridCol>
                <a:gridCol w="500418">
                  <a:extLst>
                    <a:ext uri="{9D8B030D-6E8A-4147-A177-3AD203B41FA5}">
                      <a16:colId xmlns:a16="http://schemas.microsoft.com/office/drawing/2014/main" val="3925539931"/>
                    </a:ext>
                  </a:extLst>
                </a:gridCol>
                <a:gridCol w="525399">
                  <a:extLst>
                    <a:ext uri="{9D8B030D-6E8A-4147-A177-3AD203B41FA5}">
                      <a16:colId xmlns:a16="http://schemas.microsoft.com/office/drawing/2014/main" val="2402301889"/>
                    </a:ext>
                  </a:extLst>
                </a:gridCol>
              </a:tblGrid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Team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Opponent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Category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Yards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Result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600410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Dolphins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Steelers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51097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49ers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Packers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87898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Dolphins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Raiders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4351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Eagles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Cowboys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819"/>
                  </a:ext>
                </a:extLst>
              </a:tr>
              <a:tr h="179819">
                <a:tc>
                  <a:txBody>
                    <a:bodyPr/>
                    <a:lstStyle/>
                    <a:p>
                      <a:r>
                        <a:rPr lang="en-US" sz="900" dirty="0"/>
                        <a:t>Dolphins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Steelers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92053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8E59FA2-A7ED-4619-A3AA-1AD2721FD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62439"/>
              </p:ext>
            </p:extLst>
          </p:nvPr>
        </p:nvGraphicFramePr>
        <p:xfrm>
          <a:off x="3218646" y="4059025"/>
          <a:ext cx="311874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8454">
                  <a:extLst>
                    <a:ext uri="{9D8B030D-6E8A-4147-A177-3AD203B41FA5}">
                      <a16:colId xmlns:a16="http://schemas.microsoft.com/office/drawing/2014/main" val="926078806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2839467071"/>
                    </a:ext>
                  </a:extLst>
                </a:gridCol>
                <a:gridCol w="624240">
                  <a:extLst>
                    <a:ext uri="{9D8B030D-6E8A-4147-A177-3AD203B41FA5}">
                      <a16:colId xmlns:a16="http://schemas.microsoft.com/office/drawing/2014/main" val="2398020343"/>
                    </a:ext>
                  </a:extLst>
                </a:gridCol>
                <a:gridCol w="495869">
                  <a:extLst>
                    <a:ext uri="{9D8B030D-6E8A-4147-A177-3AD203B41FA5}">
                      <a16:colId xmlns:a16="http://schemas.microsoft.com/office/drawing/2014/main" val="3925539931"/>
                    </a:ext>
                  </a:extLst>
                </a:gridCol>
                <a:gridCol w="518615">
                  <a:extLst>
                    <a:ext uri="{9D8B030D-6E8A-4147-A177-3AD203B41FA5}">
                      <a16:colId xmlns:a16="http://schemas.microsoft.com/office/drawing/2014/main" val="2402301889"/>
                    </a:ext>
                  </a:extLst>
                </a:gridCol>
              </a:tblGrid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Team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Opponent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Category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Yards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Result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600410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Patriots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Eagles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51097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Redskins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Broncos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87898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Redskins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Broncos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24351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Raiders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Vikings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819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Cowboys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Dolphins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562555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Steelers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Vikings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24637"/>
                  </a:ext>
                </a:extLst>
              </a:tr>
              <a:tr h="140901">
                <a:tc>
                  <a:txBody>
                    <a:bodyPr/>
                    <a:lstStyle/>
                    <a:p>
                      <a:r>
                        <a:rPr lang="en-US" sz="900" dirty="0"/>
                        <a:t>Patriots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Eagles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982500"/>
                  </a:ext>
                </a:extLst>
              </a:tr>
            </a:tbl>
          </a:graphicData>
        </a:graphic>
      </p:graphicFrame>
      <p:pic>
        <p:nvPicPr>
          <p:cNvPr id="5122" name="Picture 2" descr="Image result for nfl conference championship weekend logo">
            <a:extLst>
              <a:ext uri="{FF2B5EF4-FFF2-40B4-BE49-F238E27FC236}">
                <a16:creationId xmlns:a16="http://schemas.microsoft.com/office/drawing/2014/main" id="{F63C829A-90B2-4DF2-92EE-1EB751CA3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57" y="1705971"/>
            <a:ext cx="1260396" cy="160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72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BAF4-45BC-4981-90B4-33DF6EA9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questions that will be addressed include: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71DC-ADC0-4312-B412-3BC85B681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eras existed in the NFL from 1970 – 2019?</a:t>
            </a:r>
          </a:p>
          <a:p>
            <a:r>
              <a:rPr lang="en-US" dirty="0"/>
              <a:t>What were the trends in offensive statistics over time?</a:t>
            </a:r>
          </a:p>
          <a:p>
            <a:pPr lvl="1"/>
            <a:r>
              <a:rPr lang="en-US" dirty="0"/>
              <a:t>Who were the outliers in the modern era and did it translate to success?</a:t>
            </a:r>
          </a:p>
          <a:p>
            <a:r>
              <a:rPr lang="en-US" dirty="0"/>
              <a:t>Did total offense increase?</a:t>
            </a:r>
          </a:p>
          <a:p>
            <a:pPr lvl="1"/>
            <a:r>
              <a:rPr lang="en-US" dirty="0"/>
              <a:t>If so, was it driven by passing or rushing yards?</a:t>
            </a:r>
          </a:p>
          <a:p>
            <a:r>
              <a:rPr lang="en-US" dirty="0"/>
              <a:t>Did turnovers increase or decrease?</a:t>
            </a:r>
          </a:p>
          <a:p>
            <a:r>
              <a:rPr lang="en-US" dirty="0"/>
              <a:t>Did point differentials increase or decrease?</a:t>
            </a:r>
          </a:p>
          <a:p>
            <a:r>
              <a:rPr lang="en-US" dirty="0"/>
              <a:t>What other interesting findings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0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25F3-8464-4EFF-B9D4-60A22B96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67706-8054-46BC-A3E2-DDA8B5A71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Identified 3 distinct clusters in the NFL since 1970 (merger of AFL and NFL)</a:t>
            </a:r>
          </a:p>
          <a:p>
            <a:pPr lvl="1"/>
            <a:r>
              <a:rPr lang="en-US" dirty="0"/>
              <a:t>1970-1978; 1979-2010; 2011-2019</a:t>
            </a:r>
          </a:p>
          <a:p>
            <a:r>
              <a:rPr lang="en-US" dirty="0"/>
              <a:t>Total offense and passing yards increased by more than 100 yards while rushing decreased by about 50 yards per game</a:t>
            </a:r>
          </a:p>
          <a:p>
            <a:r>
              <a:rPr lang="en-US" dirty="0"/>
              <a:t>Turnovers reduced and scoring increased</a:t>
            </a:r>
          </a:p>
          <a:p>
            <a:r>
              <a:rPr lang="en-US" dirty="0"/>
              <a:t>Outliers in total offense, passing yards, and rushing yards never won the Super Bowl</a:t>
            </a:r>
          </a:p>
          <a:p>
            <a:r>
              <a:rPr lang="en-US" dirty="0"/>
              <a:t>Outliers in rushing were 17-1 in the playoffs</a:t>
            </a:r>
          </a:p>
          <a:p>
            <a:r>
              <a:rPr lang="en-US" dirty="0"/>
              <a:t>Scoring differentials reduced over time, especially in the Super Bowl</a:t>
            </a:r>
          </a:p>
        </p:txBody>
      </p:sp>
    </p:spTree>
    <p:extLst>
      <p:ext uri="{BB962C8B-B14F-4D97-AF65-F5344CB8AC3E}">
        <p14:creationId xmlns:p14="http://schemas.microsoft.com/office/powerpoint/2010/main" val="41116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F38-7C08-466B-BFE7-24AA5E27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was scraped and copied from </a:t>
            </a:r>
            <a:r>
              <a:rPr lang="en-US" dirty="0" err="1"/>
              <a:t>ProFootballReference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4B4B0-677A-4ECD-8AEF-7E1D0E504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5"/>
            <a:ext cx="10515600" cy="452977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Team-by-team results from 1966-2019</a:t>
            </a:r>
          </a:p>
          <a:p>
            <a:pPr lvl="1"/>
            <a:r>
              <a:rPr lang="en-US" sz="1700" dirty="0"/>
              <a:t>Data was subset to include 1970-2019 and excluded 1982</a:t>
            </a:r>
          </a:p>
          <a:p>
            <a:pPr lvl="1"/>
            <a:r>
              <a:rPr lang="en-US" sz="1700" dirty="0"/>
              <a:t>1970: AFL-NFL merger</a:t>
            </a:r>
          </a:p>
          <a:p>
            <a:pPr lvl="1"/>
            <a:r>
              <a:rPr lang="en-US" sz="1700" dirty="0"/>
              <a:t>1982: Strike-shortened season</a:t>
            </a:r>
          </a:p>
          <a:p>
            <a:pPr lvl="1"/>
            <a:r>
              <a:rPr lang="en-US" sz="1700" dirty="0"/>
              <a:t>1993: 18-week season with 2 bye weeks</a:t>
            </a:r>
          </a:p>
          <a:p>
            <a:pPr lvl="1"/>
            <a:r>
              <a:rPr lang="en-US" sz="1700" dirty="0"/>
              <a:t>Bye weeks: empty rows of data</a:t>
            </a:r>
          </a:p>
          <a:p>
            <a:pPr lvl="1"/>
            <a:r>
              <a:rPr lang="en-US" sz="1700" dirty="0"/>
              <a:t>Playoff rounds: Wild Card, Divisional, Conference Championship, Super Bowl</a:t>
            </a:r>
          </a:p>
          <a:p>
            <a:r>
              <a:rPr lang="en-US" sz="2200" dirty="0"/>
              <a:t>Offensive summaries from 1970-2019</a:t>
            </a:r>
          </a:p>
          <a:p>
            <a:pPr lvl="1"/>
            <a:r>
              <a:rPr lang="en-US" sz="1700" dirty="0"/>
              <a:t>Contained major statistical categories for all teams</a:t>
            </a:r>
          </a:p>
          <a:p>
            <a:pPr lvl="1"/>
            <a:r>
              <a:rPr lang="en-US" sz="1700" dirty="0"/>
              <a:t>Averages were based on a per team and per game basis due to 14-game schedule from 1970-1977, a 16-game schedule from 1978-2019, and a nine-game schedule in 1982</a:t>
            </a:r>
          </a:p>
          <a:p>
            <a:r>
              <a:rPr lang="en-US" sz="2200" dirty="0"/>
              <a:t>Modern dataset from 2011-2019</a:t>
            </a:r>
          </a:p>
          <a:p>
            <a:pPr lvl="1"/>
            <a:r>
              <a:rPr lang="en-US" sz="1700" dirty="0"/>
              <a:t>Contained a subset of offensive categories from the offensive summaries and only contained the cluster of 2011-2019</a:t>
            </a:r>
          </a:p>
          <a:p>
            <a:pPr lvl="1"/>
            <a:r>
              <a:rPr lang="en-US" sz="1700" dirty="0"/>
              <a:t>Used to detect outliers</a:t>
            </a:r>
          </a:p>
          <a:p>
            <a:r>
              <a:rPr lang="en-US" sz="2200" dirty="0" err="1"/>
              <a:t>Kmeans</a:t>
            </a:r>
            <a:r>
              <a:rPr lang="en-US" sz="2200" dirty="0"/>
              <a:t> dataset</a:t>
            </a:r>
          </a:p>
          <a:p>
            <a:pPr lvl="1"/>
            <a:r>
              <a:rPr lang="en-US" sz="1700" dirty="0"/>
              <a:t>Contained season averages on a per team, per game basis</a:t>
            </a:r>
          </a:p>
          <a:p>
            <a:pPr lvl="1"/>
            <a:r>
              <a:rPr lang="en-US" sz="1700" dirty="0"/>
              <a:t>This normalized the data</a:t>
            </a:r>
          </a:p>
        </p:txBody>
      </p:sp>
    </p:spTree>
    <p:extLst>
      <p:ext uri="{BB962C8B-B14F-4D97-AF65-F5344CB8AC3E}">
        <p14:creationId xmlns:p14="http://schemas.microsoft.com/office/powerpoint/2010/main" val="242242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2CA99-0A1E-4EA2-9D85-6AAB620C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Kmeans</a:t>
            </a:r>
            <a:r>
              <a:rPr lang="en-US" dirty="0"/>
              <a:t> was used to identify different eras within the NFL to ensure similar season were analyzed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31ED6-1B66-499C-9B25-D05A93BF3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Kmeans</a:t>
            </a:r>
            <a:r>
              <a:rPr lang="en-US" dirty="0"/>
              <a:t> algorithm randomly plots a pre-determined number of points on a graph, which are called centroids</a:t>
            </a:r>
          </a:p>
          <a:p>
            <a:pPr lvl="1"/>
            <a:r>
              <a:rPr lang="en-US" dirty="0"/>
              <a:t>Elbow Method helps determine the number of clusters</a:t>
            </a:r>
          </a:p>
          <a:p>
            <a:pPr lvl="1"/>
            <a:r>
              <a:rPr lang="en-US" dirty="0"/>
              <a:t>Additional points are plotted, and a measurement calculation is performed to determine which centroid the new data point is closest to</a:t>
            </a:r>
          </a:p>
          <a:p>
            <a:pPr lvl="1"/>
            <a:r>
              <a:rPr lang="en-US" dirty="0"/>
              <a:t>The centroid is adjusted based on the new data point as well and the process repeats until the smallest distance for each cluster is established</a:t>
            </a:r>
          </a:p>
          <a:p>
            <a:r>
              <a:rPr lang="en-US" dirty="0"/>
              <a:t>Allows for better comparisons between different seasons</a:t>
            </a:r>
          </a:p>
          <a:p>
            <a:pPr lvl="1"/>
            <a:r>
              <a:rPr lang="en-US" dirty="0"/>
              <a:t>It may not make sense to compare the 1976 and 2018 seasons</a:t>
            </a:r>
          </a:p>
          <a:p>
            <a:pPr lvl="1"/>
            <a:r>
              <a:rPr lang="en-US" dirty="0"/>
              <a:t>Profiles of seasons can be created</a:t>
            </a:r>
          </a:p>
          <a:p>
            <a:pPr lvl="1"/>
            <a:r>
              <a:rPr lang="en-US" dirty="0"/>
              <a:t>Useful for marketing (customer segmentation and targeting), and other 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9862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29FB981-7DA8-40CE-938F-9B6A4E28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0" y="3550320"/>
            <a:ext cx="36576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60C54-0C63-423C-A0A0-5C11D144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Despite overlap with the clusters it was obvious that a modern era emerged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9F88-C923-403A-A22D-A25615BB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elbow method suggested to use 3 or 4 clusters</a:t>
            </a:r>
          </a:p>
          <a:p>
            <a:pPr lvl="1"/>
            <a:r>
              <a:rPr lang="en-US" dirty="0"/>
              <a:t>Regardless of clusters the modern was easily identified</a:t>
            </a:r>
          </a:p>
          <a:p>
            <a:pPr lvl="1"/>
            <a:r>
              <a:rPr lang="en-US" dirty="0"/>
              <a:t>3 clusters were applied to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A02C8-6871-4DC4-811E-9FCBB5DBA967}"/>
              </a:ext>
            </a:extLst>
          </p:cNvPr>
          <p:cNvSpPr/>
          <p:nvPr/>
        </p:nvSpPr>
        <p:spPr>
          <a:xfrm>
            <a:off x="4833774" y="3298831"/>
            <a:ext cx="2215486" cy="35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B203E"/>
                </a:solidFill>
              </a:rPr>
              <a:t>3 clusters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36E87-8128-408B-A4F2-D5B943B4BC2B}"/>
              </a:ext>
            </a:extLst>
          </p:cNvPr>
          <p:cNvSpPr/>
          <p:nvPr/>
        </p:nvSpPr>
        <p:spPr>
          <a:xfrm>
            <a:off x="8777786" y="3283097"/>
            <a:ext cx="2215486" cy="35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B203E"/>
                </a:solidFill>
              </a:rPr>
              <a:t>4 clusters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8D23A-0898-4EDF-A64A-9D4B165E5224}"/>
              </a:ext>
            </a:extLst>
          </p:cNvPr>
          <p:cNvGrpSpPr/>
          <p:nvPr/>
        </p:nvGrpSpPr>
        <p:grpSpPr>
          <a:xfrm>
            <a:off x="4328615" y="3607563"/>
            <a:ext cx="3657600" cy="2743200"/>
            <a:chOff x="4328615" y="3607563"/>
            <a:chExt cx="3657600" cy="27432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FC8B4D-A62D-4312-BC58-381892BE6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615" y="3607563"/>
              <a:ext cx="3657600" cy="27432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E85F25-B9A3-4F44-824C-676823DB0E31}"/>
                </a:ext>
              </a:extLst>
            </p:cNvPr>
            <p:cNvSpPr/>
            <p:nvPr/>
          </p:nvSpPr>
          <p:spPr>
            <a:xfrm>
              <a:off x="6362514" y="3708883"/>
              <a:ext cx="900752" cy="480985"/>
            </a:xfrm>
            <a:prstGeom prst="ellipse">
              <a:avLst/>
            </a:prstGeom>
            <a:noFill/>
            <a:ln w="38100">
              <a:solidFill>
                <a:srgbClr val="D44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5F41194-C566-4A23-9C7A-BD6C993E133B}"/>
              </a:ext>
            </a:extLst>
          </p:cNvPr>
          <p:cNvSpPr/>
          <p:nvPr/>
        </p:nvSpPr>
        <p:spPr>
          <a:xfrm>
            <a:off x="1715130" y="5351888"/>
            <a:ext cx="177420" cy="177420"/>
          </a:xfrm>
          <a:prstGeom prst="ellipse">
            <a:avLst/>
          </a:prstGeom>
          <a:noFill/>
          <a:ln w="28575">
            <a:solidFill>
              <a:srgbClr val="D44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99B22-1A87-4018-B4F3-F9EBFC7CEA7C}"/>
              </a:ext>
            </a:extLst>
          </p:cNvPr>
          <p:cNvSpPr/>
          <p:nvPr/>
        </p:nvSpPr>
        <p:spPr>
          <a:xfrm>
            <a:off x="2067637" y="5538412"/>
            <a:ext cx="177420" cy="177420"/>
          </a:xfrm>
          <a:prstGeom prst="ellipse">
            <a:avLst/>
          </a:prstGeom>
          <a:noFill/>
          <a:ln w="28575">
            <a:solidFill>
              <a:srgbClr val="D44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011EF5-EA6E-4E04-92A7-9548F203109B}"/>
              </a:ext>
            </a:extLst>
          </p:cNvPr>
          <p:cNvCxnSpPr/>
          <p:nvPr/>
        </p:nvCxnSpPr>
        <p:spPr>
          <a:xfrm>
            <a:off x="4280092" y="3175383"/>
            <a:ext cx="0" cy="3584812"/>
          </a:xfrm>
          <a:prstGeom prst="line">
            <a:avLst/>
          </a:prstGeom>
          <a:ln w="76200">
            <a:solidFill>
              <a:srgbClr val="0B2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A5E5FB-8381-4BBD-BC4C-E3F571F6ED22}"/>
              </a:ext>
            </a:extLst>
          </p:cNvPr>
          <p:cNvCxnSpPr/>
          <p:nvPr/>
        </p:nvCxnSpPr>
        <p:spPr>
          <a:xfrm>
            <a:off x="8030951" y="3175383"/>
            <a:ext cx="0" cy="3584812"/>
          </a:xfrm>
          <a:prstGeom prst="line">
            <a:avLst/>
          </a:prstGeom>
          <a:ln w="76200">
            <a:solidFill>
              <a:srgbClr val="0B2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A5C32-6455-469F-8FCB-71709999132C}"/>
              </a:ext>
            </a:extLst>
          </p:cNvPr>
          <p:cNvGrpSpPr/>
          <p:nvPr/>
        </p:nvGrpSpPr>
        <p:grpSpPr>
          <a:xfrm>
            <a:off x="8234147" y="3553140"/>
            <a:ext cx="3744161" cy="2808121"/>
            <a:chOff x="8234147" y="3553140"/>
            <a:chExt cx="3744161" cy="28081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AA109BF-7786-478B-A6FE-6BFB2834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4147" y="3553140"/>
              <a:ext cx="3744161" cy="2808121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7EBF58-390C-4636-A20A-AC70E630973A}"/>
                </a:ext>
              </a:extLst>
            </p:cNvPr>
            <p:cNvSpPr/>
            <p:nvPr/>
          </p:nvSpPr>
          <p:spPr>
            <a:xfrm>
              <a:off x="10308797" y="3656567"/>
              <a:ext cx="900752" cy="480985"/>
            </a:xfrm>
            <a:prstGeom prst="ellipse">
              <a:avLst/>
            </a:prstGeom>
            <a:noFill/>
            <a:ln w="38100">
              <a:solidFill>
                <a:srgbClr val="D44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81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834E-E314-4BF3-BE62-D8EA27C7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era is defined from 2011 to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A47D-DEDB-4506-A8D6-2FC0FF71A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435"/>
            <a:ext cx="10515600" cy="19412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Yards and pass yards increased over time while rush yards decreased and flattened</a:t>
            </a:r>
          </a:p>
          <a:p>
            <a:pPr lvl="1"/>
            <a:r>
              <a:rPr lang="en-US" dirty="0"/>
              <a:t>Delta from 1970-1978 to 2011-2019 clusters:</a:t>
            </a:r>
          </a:p>
          <a:p>
            <a:pPr lvl="2"/>
            <a:r>
              <a:rPr lang="en-US" dirty="0"/>
              <a:t>Total yards increase: 111.8/game</a:t>
            </a:r>
          </a:p>
          <a:p>
            <a:pPr lvl="2"/>
            <a:r>
              <a:rPr lang="en-US" dirty="0"/>
              <a:t>Pass yards increase: 163.8/game</a:t>
            </a:r>
          </a:p>
          <a:p>
            <a:pPr lvl="2"/>
            <a:r>
              <a:rPr lang="en-US" dirty="0"/>
              <a:t>Rush yards decrease: 52.6/game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DE4817-202C-43E2-A658-2E8B035C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1" y="3757709"/>
            <a:ext cx="3877056" cy="29077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2E3AD8-ACFB-44B5-8018-01A8A623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315" y="3757709"/>
            <a:ext cx="3877056" cy="29077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25585F-D7AE-424B-BB0B-A7281408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71" y="3757709"/>
            <a:ext cx="3877056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5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0B66-E60E-41E6-9D17-4091C8C8D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Despite the prominence of the passing game, turnovers decreased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7E4F-6EC3-47FC-BFB5-B8F00698F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years contributed to 57.3% of the offense in 1970; Passing yards contributed to 67.5% of total offense in 2019</a:t>
            </a:r>
          </a:p>
          <a:p>
            <a:r>
              <a:rPr lang="en-US" dirty="0"/>
              <a:t>Turnovers per team dropped to 1.3 in 2019</a:t>
            </a:r>
          </a:p>
          <a:p>
            <a:r>
              <a:rPr lang="en-US" dirty="0"/>
              <a:t>Teams combined to score 45 points in 2019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45CE59-CA1E-45F9-80CA-216289C595E6}"/>
              </a:ext>
            </a:extLst>
          </p:cNvPr>
          <p:cNvGrpSpPr/>
          <p:nvPr/>
        </p:nvGrpSpPr>
        <p:grpSpPr>
          <a:xfrm>
            <a:off x="8251681" y="2636195"/>
            <a:ext cx="3671344" cy="1125271"/>
            <a:chOff x="6864828" y="2260980"/>
            <a:chExt cx="5245289" cy="16088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3AE300-FFE8-4E5B-B0DD-4FC219AC6ED7}"/>
                </a:ext>
              </a:extLst>
            </p:cNvPr>
            <p:cNvSpPr/>
            <p:nvPr/>
          </p:nvSpPr>
          <p:spPr>
            <a:xfrm>
              <a:off x="6864828" y="2260980"/>
              <a:ext cx="5190698" cy="1608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Image result for don coryell">
              <a:extLst>
                <a:ext uri="{FF2B5EF4-FFF2-40B4-BE49-F238E27FC236}">
                  <a16:creationId xmlns:a16="http://schemas.microsoft.com/office/drawing/2014/main" id="{3D837F08-35A4-4D5F-BB84-5800328F2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6758" y="2383018"/>
              <a:ext cx="1941076" cy="142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444D04-D4FA-4FA6-8F43-A2FDC595F990}"/>
                </a:ext>
              </a:extLst>
            </p:cNvPr>
            <p:cNvSpPr/>
            <p:nvPr/>
          </p:nvSpPr>
          <p:spPr>
            <a:xfrm>
              <a:off x="9001524" y="2670413"/>
              <a:ext cx="3108593" cy="744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B203E"/>
                  </a:solidFill>
                </a:rPr>
                <a:t>Don Coryell, considered an innovator with the passing game. Coached Chargers from ‘78-’86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3FB1D07-6F58-488E-A8C7-8014CE51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9" y="3992104"/>
            <a:ext cx="3657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38377-B45D-4598-9548-3A9CE7E4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05" y="3992104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E780C-6216-4DA8-B49B-3D62953A1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952" y="394262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2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47920B-FC60-48E7-921E-F5A2324FBE65}"/>
              </a:ext>
            </a:extLst>
          </p:cNvPr>
          <p:cNvSpPr/>
          <p:nvPr/>
        </p:nvSpPr>
        <p:spPr>
          <a:xfrm>
            <a:off x="474828" y="1869743"/>
            <a:ext cx="1936847" cy="1624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Regular season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D34B7-B7FB-4D09-94F7-07DE9D9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Point differentials during the Super Bowl are similar between 2011-2019 and 1970-1978 eras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110845-82FC-48B3-873F-9FA0CD527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1137" y="1738750"/>
            <a:ext cx="3178393" cy="2383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0C008-B4A4-46C8-A4E6-79D1179C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87" y="1592639"/>
            <a:ext cx="3242478" cy="2431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18A32-7A27-4F1B-9A78-BE3C9E589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643" y="4296281"/>
            <a:ext cx="3302758" cy="247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59822-2872-42DA-96F3-C7290617A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137" y="4294020"/>
            <a:ext cx="3178393" cy="23837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5FCFC9-D8DD-4B9D-ADF9-BCAC92320EF8}"/>
              </a:ext>
            </a:extLst>
          </p:cNvPr>
          <p:cNvSpPr/>
          <p:nvPr/>
        </p:nvSpPr>
        <p:spPr>
          <a:xfrm>
            <a:off x="404315" y="4551529"/>
            <a:ext cx="1936847" cy="1624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Super Bowl</a:t>
            </a:r>
          </a:p>
        </p:txBody>
      </p:sp>
    </p:spTree>
    <p:extLst>
      <p:ext uri="{BB962C8B-B14F-4D97-AF65-F5344CB8AC3E}">
        <p14:creationId xmlns:p14="http://schemas.microsoft.com/office/powerpoint/2010/main" val="343565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7803</TotalTime>
  <Words>1133</Words>
  <Application>Microsoft Office PowerPoint</Application>
  <PresentationFormat>Widescreen</PresentationFormat>
  <Paragraphs>289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NFL Summary and  Clustering Analysis 1970 - 2019</vt:lpstr>
      <vt:lpstr>Some of the questions that will be addressed include:</vt:lpstr>
      <vt:lpstr>Executive Summary</vt:lpstr>
      <vt:lpstr>Data was scraped and copied from ProFootballReference</vt:lpstr>
      <vt:lpstr>Kmeans was used to identify different eras within the NFL to ensure similar season were analyzed</vt:lpstr>
      <vt:lpstr>Despite overlap with the clusters it was obvious that a modern era emerged</vt:lpstr>
      <vt:lpstr>Modern era is defined from 2011 to 2019</vt:lpstr>
      <vt:lpstr>Despite the prominence of the passing game, turnovers decreased </vt:lpstr>
      <vt:lpstr>Point differentials during the Super Bowl are similar between 2011-2019 and 1970-1978 eras</vt:lpstr>
      <vt:lpstr>The Patriots and Rams are tied for the biggest win margin: 59 points</vt:lpstr>
      <vt:lpstr>Points scored by week remained consistent throughout the season</vt:lpstr>
      <vt:lpstr>Four of the five positive outliers in passing yards missed the playoffs</vt:lpstr>
      <vt:lpstr>Patriots won three Super Bowls during the ‘11-’19 era but never an outlier in yards</vt:lpstr>
      <vt:lpstr>Teams that with exceptional rushing performances were 10-1 in the Wild Card and Divisional Rounds</vt:lpstr>
      <vt:lpstr>The trend continues as teams went 7-0 in the Conference Championships and Super Bowl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Holt</dc:creator>
  <cp:lastModifiedBy>Will Holt</cp:lastModifiedBy>
  <cp:revision>61</cp:revision>
  <dcterms:created xsi:type="dcterms:W3CDTF">2018-10-25T12:57:18Z</dcterms:created>
  <dcterms:modified xsi:type="dcterms:W3CDTF">2020-03-20T01:40:28Z</dcterms:modified>
</cp:coreProperties>
</file>